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La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 Light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Kristof De Spiegele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Light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Light-italic.fntdata"/><Relationship Id="rId12" Type="http://schemas.openxmlformats.org/officeDocument/2006/relationships/slide" Target="slides/slide6.xml"/><Relationship Id="rId34" Type="http://schemas.openxmlformats.org/officeDocument/2006/relationships/font" Target="fonts/LatoLight-bold.fntdata"/><Relationship Id="rId15" Type="http://schemas.openxmlformats.org/officeDocument/2006/relationships/slide" Target="slides/slide9.xml"/><Relationship Id="rId37" Type="http://schemas.openxmlformats.org/officeDocument/2006/relationships/font" Target="fonts/Oswald-regular.fntdata"/><Relationship Id="rId14" Type="http://schemas.openxmlformats.org/officeDocument/2006/relationships/slide" Target="slides/slide8.xml"/><Relationship Id="rId36" Type="http://schemas.openxmlformats.org/officeDocument/2006/relationships/font" Target="fonts/Lato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swa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2-15T02:06:56.548">
    <p:pos x="6000" y="0"/>
    <p:text>to complete
pixel 61, 7 and 7pro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b92bbdc49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b92bbdc49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92bbdc49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92bbdc4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92bbdc49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b92bbdc49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f794af49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f794af49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f794af49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f794af49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af794af49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af794af49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f794af49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f794af49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f794af49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f794af49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f794af49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af794af49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b92bbdc49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b92bbdc49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b92bbdc49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b92bbdc4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b92bbdc49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b92bbdc49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92bbdc49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b92bbdc4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b92bbdc49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b92bbdc49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f794af49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f794af49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f794af4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f794af4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f794af49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f794af4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28600"/>
            <a:ext cx="48387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525" y="1531550"/>
            <a:ext cx="2144600" cy="36119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870625" y="1214400"/>
            <a:ext cx="38364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88">
                <a:latin typeface="Lato"/>
                <a:ea typeface="Lato"/>
                <a:cs typeface="Lato"/>
                <a:sym typeface="Lato"/>
              </a:rPr>
              <a:t>ULTIMATE</a:t>
            </a:r>
            <a:br>
              <a:rPr b="1" lang="en" sz="4088">
                <a:latin typeface="Lato"/>
                <a:ea typeface="Lato"/>
                <a:cs typeface="Lato"/>
                <a:sym typeface="Lato"/>
              </a:rPr>
            </a:br>
            <a:endParaRPr b="1" sz="788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88">
                <a:latin typeface="Lato"/>
                <a:ea typeface="Lato"/>
                <a:cs typeface="Lato"/>
                <a:sym typeface="Lato"/>
              </a:rPr>
              <a:t>SOVEREIGNTY</a:t>
            </a:r>
            <a:endParaRPr b="1" sz="3688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8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3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901575" y="2669950"/>
            <a:ext cx="37182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s</a:t>
            </a: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ecure every click with the world’s </a:t>
            </a:r>
            <a:br>
              <a:rPr lang="en" sz="17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first truly decentralized mobile phone. </a:t>
            </a:r>
            <a:endParaRPr b="1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7801" y="4320000"/>
            <a:ext cx="881050" cy="64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/>
        </p:nvSpPr>
        <p:spPr>
          <a:xfrm>
            <a:off x="2854175" y="488750"/>
            <a:ext cx="3550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88">
                <a:latin typeface="Lato"/>
                <a:ea typeface="Lato"/>
                <a:cs typeface="Lato"/>
                <a:sym typeface="Lato"/>
              </a:rPr>
              <a:t>THE SPECS</a:t>
            </a:r>
            <a:endParaRPr b="1" sz="1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6404375" y="1965197"/>
            <a:ext cx="2574600" cy="28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Screen size: 6.1-inches 1080 x 2400 OLED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Resolution: FHD+ </a:t>
            </a:r>
            <a:br>
              <a:rPr lang="en" sz="11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  (1080 x 2400 pixels) OLED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Operating system: Android 12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Processor: Google Tensor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Cameras: 12.2 MP wide, </a:t>
            </a:r>
            <a:br>
              <a:rPr lang="en" sz="11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  12 MP ultra-wide, 8MP selfie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Battery: 4410 mAh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Storage: 128 GB, RAM: 6 GB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Weight: 178 g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Water resistance: IP67 </a:t>
            </a:r>
            <a:endParaRPr b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6404375" y="1304900"/>
            <a:ext cx="2810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88">
                <a:latin typeface="Lato"/>
                <a:ea typeface="Lato"/>
                <a:cs typeface="Lato"/>
                <a:sym typeface="Lato"/>
              </a:rPr>
              <a:t>OURPHONE A</a:t>
            </a:r>
            <a:endParaRPr b="1" sz="1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215900" y="2018400"/>
            <a:ext cx="2652900" cy="28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Screen: 6.71-inches 1440x3120 OLED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  C</a:t>
            </a: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orning Gorilla Glass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• 2 SIM Cards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Operating system: Graphene OS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Processor: </a:t>
            </a: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Google Tensor G2 (4 nm), Octa-core   </a:t>
            </a:r>
            <a:br>
              <a:rPr lang="en" sz="11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  (2x2.85 GHz Cortex-X1 &amp; 2x2.35 GHz </a:t>
            </a:r>
            <a:br>
              <a:rPr lang="en" sz="11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  Cortex-A76 &amp; 4x1.80 GHz Cortex-A55)</a:t>
            </a: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Cameras: 50 MP wide, Laser Focus,</a:t>
            </a: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</a:t>
            </a:r>
            <a:br>
              <a:rPr lang="en" sz="11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  Laser AF, OIS, 48 MP, f/3.5, 104mm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Battery: 4410 mAh  ???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Storage: 256 GB, RAM: 12 GB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Weight: 178 g  ???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Water resistance: IP67 </a:t>
            </a:r>
            <a:endParaRPr b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34175" y="1381100"/>
            <a:ext cx="2520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88">
                <a:latin typeface="Lato"/>
                <a:ea typeface="Lato"/>
                <a:cs typeface="Lato"/>
                <a:sym typeface="Lato"/>
              </a:rPr>
              <a:t>OURPHONE Y</a:t>
            </a:r>
            <a:endParaRPr b="1" sz="1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348100" y="1381100"/>
            <a:ext cx="2520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88">
                <a:latin typeface="Lato"/>
                <a:ea typeface="Lato"/>
                <a:cs typeface="Lato"/>
                <a:sym typeface="Lato"/>
              </a:rPr>
              <a:t>OURPHONE X</a:t>
            </a:r>
            <a:endParaRPr b="1" sz="1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253738" y="2041400"/>
            <a:ext cx="2708700" cy="28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Screen: 6.3-inches 1440x3120 OLED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  Corning Gorilla Glass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• 2 SIM Cards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Operating system: Graphene OS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Processor: Google Tensor G2 (4 nm), </a:t>
            </a:r>
            <a:br>
              <a:rPr lang="en" sz="11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  Octa-core   (2x2.85 GHz Cortex-X1 &amp; </a:t>
            </a:r>
            <a:br>
              <a:rPr lang="en" sz="11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  2x2.35 GHz,  Cortex-A76 &amp; 4x1.80 GHz </a:t>
            </a:r>
            <a:br>
              <a:rPr lang="en" sz="11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  Cortex-A55)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Cameras: 50 MP wide, Laser Focus,  </a:t>
            </a:r>
            <a:br>
              <a:rPr lang="en" sz="11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    Laser AF, OIS, 48 MP, f/3.5, 104mm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Battery: 4410 mAh  ???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Storage: 256 GB, RAM: 12 GB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Weight: 178 g  ???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 Light"/>
                <a:ea typeface="Lato Light"/>
                <a:cs typeface="Lato Light"/>
                <a:sym typeface="Lato Light"/>
              </a:rPr>
              <a:t>• Water resistance: IP67 </a:t>
            </a:r>
            <a:endParaRPr b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5251775" y="1201575"/>
            <a:ext cx="33279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88">
                <a:latin typeface="Lato"/>
                <a:ea typeface="Lato"/>
                <a:cs typeface="Lato"/>
                <a:sym typeface="Lato"/>
              </a:rPr>
              <a:t>PRE-SALE</a:t>
            </a:r>
            <a:endParaRPr b="1" sz="33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8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3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5311675" y="1944000"/>
            <a:ext cx="351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OURPHONE HW </a:t>
            </a: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A/X/Y</a:t>
            </a: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USD 300 … 899 (*)</a:t>
            </a:r>
            <a:br>
              <a:rPr b="1" lang="en" sz="1700">
                <a:latin typeface="Lato"/>
                <a:ea typeface="Lato"/>
                <a:cs typeface="Lato"/>
                <a:sym typeface="Lato"/>
              </a:rPr>
            </a:br>
            <a:br>
              <a:rPr b="1" lang="en" sz="1700"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OURPHONE PLATFORM </a:t>
            </a:r>
            <a:endParaRPr sz="17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SETUP: 240 USD</a:t>
            </a:r>
            <a:b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MONTHLY: 20 USD 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(first 6 months free)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25300"/>
            <a:ext cx="5016827" cy="27239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342950" y="462875"/>
            <a:ext cx="50169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88">
                <a:latin typeface="Lato"/>
                <a:ea typeface="Lato"/>
                <a:cs typeface="Lato"/>
                <a:sym typeface="Lato"/>
              </a:rPr>
              <a:t>TRANSPARENT PRICING</a:t>
            </a:r>
            <a:endParaRPr b="1" sz="7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5136950" y="4373975"/>
            <a:ext cx="391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(*)  We do our best to 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acquire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the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phone as cost effective as possible. </a:t>
            </a:r>
            <a:b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       Your cost will be our cost (hardware, logistics, transport).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       You can even buy the phone 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yourself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and we provide our installer.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03201"/>
            <a:ext cx="3768325" cy="20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104000" y="513275"/>
            <a:ext cx="4536000" cy="21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PRESALE STARTS CHRISTMAS</a:t>
            </a:r>
            <a:br>
              <a:rPr b="1" lang="en" sz="1700">
                <a:latin typeface="Lato"/>
                <a:ea typeface="Lato"/>
                <a:cs typeface="Lato"/>
                <a:sym typeface="Lato"/>
              </a:rPr>
            </a:br>
            <a:br>
              <a:rPr b="1" lang="en" sz="800"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MINIMAL NR OF PHONES = 1,000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COMMUNITY DEVELOPMENT BUILD</a:t>
            </a: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 Light"/>
              <a:buChar char="-"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3 months after conclusion of pre-sale.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 Light"/>
              <a:buChar char="-"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For developers &amp; Partners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 Light"/>
              <a:buChar char="-"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Help us develop.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 Light"/>
              <a:buChar char="-"/>
            </a:pPr>
            <a:r>
              <a:rPr lang="en" sz="17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Preview of features</a:t>
            </a:r>
            <a:br>
              <a:rPr lang="en" sz="1700">
                <a:latin typeface="Lato Light"/>
                <a:ea typeface="Lato Light"/>
                <a:cs typeface="Lato Light"/>
                <a:sym typeface="Lato Light"/>
              </a:rPr>
            </a:b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GENERIC AUDIENCE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 Light"/>
              <a:buChar char="-"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goal: 6 months after pre-sale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342950" y="462875"/>
            <a:ext cx="36315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88">
                <a:latin typeface="Lato"/>
                <a:ea typeface="Lato"/>
                <a:cs typeface="Lato"/>
                <a:sym typeface="Lato"/>
              </a:rPr>
              <a:t>TOGETHER</a:t>
            </a:r>
            <a:endParaRPr b="1" sz="3088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88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88">
                <a:latin typeface="Lato"/>
                <a:ea typeface="Lato"/>
                <a:cs typeface="Lato"/>
                <a:sym typeface="Lato"/>
              </a:rPr>
              <a:t>a new internet needs to be </a:t>
            </a:r>
            <a:br>
              <a:rPr lang="en" sz="2988">
                <a:latin typeface="Lato"/>
                <a:ea typeface="Lato"/>
                <a:cs typeface="Lato"/>
                <a:sym typeface="Lato"/>
              </a:rPr>
            </a:br>
            <a:r>
              <a:rPr lang="en" sz="2988">
                <a:latin typeface="Lato"/>
                <a:ea typeface="Lato"/>
                <a:cs typeface="Lato"/>
                <a:sym typeface="Lato"/>
              </a:rPr>
              <a:t>created </a:t>
            </a:r>
            <a:r>
              <a:rPr lang="en" sz="2988">
                <a:latin typeface="Lato"/>
                <a:ea typeface="Lato"/>
                <a:cs typeface="Lato"/>
                <a:sym typeface="Lato"/>
              </a:rPr>
              <a:t>together.</a:t>
            </a:r>
            <a:br>
              <a:rPr lang="en" sz="2988">
                <a:latin typeface="Lato"/>
                <a:ea typeface="Lato"/>
                <a:cs typeface="Lato"/>
                <a:sym typeface="Lato"/>
              </a:rPr>
            </a:br>
            <a:br>
              <a:rPr b="1" lang="en" sz="3088">
                <a:latin typeface="Lato"/>
                <a:ea typeface="Lato"/>
                <a:cs typeface="Lato"/>
                <a:sym typeface="Lato"/>
              </a:rPr>
            </a:br>
            <a:endParaRPr b="1" sz="1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/>
        </p:nvSpPr>
        <p:spPr>
          <a:xfrm>
            <a:off x="337425" y="199600"/>
            <a:ext cx="45945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88">
                <a:latin typeface="Lato"/>
                <a:ea typeface="Lato"/>
                <a:cs typeface="Lato"/>
                <a:sym typeface="Lato"/>
              </a:rPr>
              <a:t>CROWD FUNDE</a:t>
            </a:r>
            <a:r>
              <a:rPr b="1" lang="en" sz="4888">
                <a:latin typeface="Lato"/>
                <a:ea typeface="Lato"/>
                <a:cs typeface="Lato"/>
                <a:sym typeface="Lato"/>
              </a:rPr>
              <a:t>D</a:t>
            </a:r>
            <a:endParaRPr b="1" sz="25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8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3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74400" y="1827525"/>
            <a:ext cx="8596800" cy="26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Contact us if you want to co-own the OurPhone Company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OurPhone Company is 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 Light"/>
              <a:ea typeface="Lato Light"/>
              <a:cs typeface="Lato Light"/>
              <a:sym typeface="Lato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 Light"/>
              <a:buChar char="-"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40% community (crowd funding)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 Light"/>
              <a:buChar char="-"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40% threefold (technology provider)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 Light"/>
              <a:buChar char="-"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20% team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 Light"/>
                <a:ea typeface="Lato Light"/>
                <a:cs typeface="Lato Light"/>
                <a:sym typeface="Lato Light"/>
              </a:rPr>
              <a:t>333,000 shares, 1 share = price of 1 gram of gold = today 58 USD</a:t>
            </a:r>
            <a:br>
              <a:rPr lang="en" sz="16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600">
                <a:latin typeface="Lato Light"/>
                <a:ea typeface="Lato Light"/>
                <a:cs typeface="Lato Light"/>
                <a:sym typeface="Lato Light"/>
              </a:rPr>
              <a:t>Min shares to acquire = 999. Investors have priority on exit.</a:t>
            </a:r>
            <a:br>
              <a:rPr lang="en" sz="1600">
                <a:latin typeface="Lato Light"/>
                <a:ea typeface="Lato Light"/>
                <a:cs typeface="Lato Light"/>
                <a:sym typeface="Lato Light"/>
              </a:rPr>
            </a:br>
            <a:br>
              <a:rPr lang="en" sz="700">
                <a:latin typeface="Lato Light"/>
                <a:ea typeface="Lato Light"/>
                <a:cs typeface="Lato Light"/>
                <a:sym typeface="Lato Light"/>
              </a:rPr>
            </a:br>
            <a:br>
              <a:rPr lang="en" sz="700">
                <a:latin typeface="Lato Light"/>
                <a:ea typeface="Lato Light"/>
                <a:cs typeface="Lato Light"/>
                <a:sym typeface="Lato Light"/>
              </a:rPr>
            </a:br>
            <a:r>
              <a:rPr i="1" lang="en" sz="1500">
                <a:latin typeface="Lato Light"/>
                <a:ea typeface="Lato Light"/>
                <a:cs typeface="Lato Light"/>
                <a:sym typeface="Lato Light"/>
              </a:rPr>
              <a:t>E</a:t>
            </a:r>
            <a:r>
              <a:rPr i="1" lang="en" sz="1500">
                <a:latin typeface="Lato Light"/>
                <a:ea typeface="Lato Light"/>
                <a:cs typeface="Lato Light"/>
                <a:sym typeface="Lato Light"/>
              </a:rPr>
              <a:t>ach share will be on a blockchain as security token. The OurPhone treasury (funds) are all kept as gold.</a:t>
            </a:r>
            <a:endParaRPr i="1" sz="15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001" y="912398"/>
            <a:ext cx="2966401" cy="285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459825" y="278800"/>
            <a:ext cx="45945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88">
                <a:latin typeface="Lato"/>
                <a:ea typeface="Lato"/>
                <a:cs typeface="Lato"/>
                <a:sym typeface="Lato"/>
              </a:rPr>
              <a:t>PROTECT YOUR WEALTH</a:t>
            </a:r>
            <a:endParaRPr b="1" sz="25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8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3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403200" y="1791525"/>
            <a:ext cx="7128000" cy="26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Finance our stock of phones &amp; 3nodes (in UAE).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 Light"/>
                <a:ea typeface="Lato Light"/>
                <a:cs typeface="Lato Light"/>
                <a:sym typeface="Lato Light"/>
              </a:rPr>
              <a:t>We want to acquire 2m USD worth of phones </a:t>
            </a:r>
            <a:br>
              <a:rPr lang="en" sz="16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600">
                <a:latin typeface="Lato Light"/>
                <a:ea typeface="Lato Light"/>
                <a:cs typeface="Lato Light"/>
                <a:sym typeface="Lato Light"/>
              </a:rPr>
              <a:t>and compute/storage devices (to build infrastructure).</a:t>
            </a:r>
            <a:br>
              <a:rPr lang="en" sz="1600">
                <a:latin typeface="Lato Light"/>
                <a:ea typeface="Lato Light"/>
                <a:cs typeface="Lato Light"/>
                <a:sym typeface="Lato Light"/>
              </a:rPr>
            </a:br>
            <a:br>
              <a:rPr lang="en" sz="10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600">
                <a:latin typeface="Lato Light"/>
                <a:ea typeface="Lato Light"/>
                <a:cs typeface="Lato Light"/>
                <a:sym typeface="Lato Light"/>
              </a:rPr>
              <a:t>Your investment is backed by the stock.</a:t>
            </a:r>
            <a:br>
              <a:rPr lang="en" sz="16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600">
                <a:latin typeface="Lato Light"/>
                <a:ea typeface="Lato Light"/>
                <a:cs typeface="Lato Light"/>
                <a:sym typeface="Lato Light"/>
              </a:rPr>
              <a:t>Is </a:t>
            </a:r>
            <a:r>
              <a:rPr lang="en" sz="1600">
                <a:latin typeface="Lato Light"/>
                <a:ea typeface="Lato Light"/>
                <a:cs typeface="Lato Light"/>
                <a:sym typeface="Lato Light"/>
              </a:rPr>
              <a:t>structured</a:t>
            </a:r>
            <a:r>
              <a:rPr lang="en" sz="1600">
                <a:latin typeface="Lato Light"/>
                <a:ea typeface="Lato Light"/>
                <a:cs typeface="Lato Light"/>
                <a:sym typeface="Lato Light"/>
              </a:rPr>
              <a:t> as convertible loan (5%).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Lato Light"/>
                <a:ea typeface="Lato Light"/>
                <a:cs typeface="Lato Light"/>
                <a:sym typeface="Lato Light"/>
              </a:rPr>
              <a:t>Additional advantage, your financing of OurPhone stock gives you </a:t>
            </a:r>
            <a:br>
              <a:rPr i="1" lang="en" sz="1500">
                <a:latin typeface="Lato Light"/>
                <a:ea typeface="Lato Light"/>
                <a:cs typeface="Lato Light"/>
                <a:sym typeface="Lato Light"/>
              </a:rPr>
            </a:br>
            <a:r>
              <a:rPr i="1" lang="en" sz="1500">
                <a:latin typeface="Lato Light"/>
                <a:ea typeface="Lato Light"/>
                <a:cs typeface="Lato Light"/>
                <a:sym typeface="Lato Light"/>
              </a:rPr>
              <a:t>50% discount in our crowd funding for the amount financed.</a:t>
            </a:r>
            <a:br>
              <a:rPr i="1" lang="en" sz="1500">
                <a:latin typeface="Lato Light"/>
                <a:ea typeface="Lato Light"/>
                <a:cs typeface="Lato Light"/>
                <a:sym typeface="Lato Light"/>
              </a:rPr>
            </a:br>
            <a:br>
              <a:rPr i="1" lang="en" sz="600">
                <a:latin typeface="Lato Light"/>
                <a:ea typeface="Lato Light"/>
                <a:cs typeface="Lato Light"/>
                <a:sym typeface="Lato Light"/>
              </a:rPr>
            </a:br>
            <a:r>
              <a:rPr i="1" lang="en" sz="1500">
                <a:latin typeface="Lato Light"/>
                <a:ea typeface="Lato Light"/>
                <a:cs typeface="Lato Light"/>
                <a:sym typeface="Lato Light"/>
              </a:rPr>
              <a:t>e.g if you invest 100,000 USD in for ourphone stock</a:t>
            </a:r>
            <a:br>
              <a:rPr i="1" lang="en" sz="1500">
                <a:latin typeface="Lato Light"/>
                <a:ea typeface="Lato Light"/>
                <a:cs typeface="Lato Light"/>
                <a:sym typeface="Lato Light"/>
              </a:rPr>
            </a:br>
            <a:r>
              <a:rPr i="1" lang="en" sz="1500">
                <a:latin typeface="Lato Light"/>
                <a:ea typeface="Lato Light"/>
                <a:cs typeface="Lato Light"/>
                <a:sym typeface="Lato Light"/>
              </a:rPr>
              <a:t>you can buy another 100,000 USD worth of shares at 50% discount.</a:t>
            </a:r>
            <a:endParaRPr i="1" sz="15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001" y="912398"/>
            <a:ext cx="2966401" cy="285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985" y="1530575"/>
            <a:ext cx="126403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9462" y="2568375"/>
            <a:ext cx="1565075" cy="2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3284694" y="2826993"/>
            <a:ext cx="257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THE MOST </a:t>
            </a: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SOVEREIGN</a:t>
            </a:r>
            <a:b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PHONE IN THE WORLD.</a:t>
            </a:r>
            <a:endParaRPr b="1"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3051900" y="4389368"/>
            <a:ext cx="304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POWERED BY 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THREEFOLD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8" name="Google Shape;188;p27"/>
          <p:cNvCxnSpPr/>
          <p:nvPr/>
        </p:nvCxnSpPr>
        <p:spPr>
          <a:xfrm>
            <a:off x="3657450" y="4415923"/>
            <a:ext cx="1829100" cy="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313" y="3973875"/>
            <a:ext cx="353381" cy="2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978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5538600" y="4023000"/>
            <a:ext cx="343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BE </a:t>
            </a:r>
            <a:r>
              <a:rPr b="1" lang="en" sz="28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YOUR</a:t>
            </a:r>
            <a:r>
              <a:rPr b="1" lang="en" sz="28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 INTERNET</a:t>
            </a:r>
            <a:endParaRPr b="1" sz="28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2941800" y="2021350"/>
            <a:ext cx="460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GRAPHENE OS</a:t>
            </a:r>
            <a:endParaRPr b="1" sz="13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SECURE OPENSOURCE OPERATING SYSTEM</a:t>
            </a:r>
            <a:b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en" sz="4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INTEGRATED AND CUSTOMIZED BY OURPHONE TEAM.</a:t>
            </a:r>
            <a:endParaRPr sz="28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77" y="3664800"/>
            <a:ext cx="1511875" cy="11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364375" y="491600"/>
            <a:ext cx="2121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88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OURVERSE</a:t>
            </a:r>
            <a:br>
              <a:rPr b="1" lang="en" sz="2588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2588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2941800" y="3720600"/>
            <a:ext cx="424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THREEFOLD DECENTRALIZED INTERNET</a:t>
            </a:r>
            <a:endParaRPr b="1" sz="13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QUANTUM SAFE STORAGE SYSTEM</a:t>
            </a:r>
            <a:b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PLANETARY SECURE NETWORK</a:t>
            </a:r>
            <a:b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EDGE COMPUTE CLOUD</a:t>
            </a:r>
            <a:endParaRPr sz="28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2941800" y="313850"/>
            <a:ext cx="6156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OURVERSE</a:t>
            </a:r>
            <a:endParaRPr b="1" sz="13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ALTERNATIVES FOR WHATSAPP, GMAIL, OFFICE365, TWITTER, YOUTUBE, SOUNDCLOUD, ZOOM,  …</a:t>
            </a:r>
            <a:br>
              <a:rPr lang="en" sz="10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en" sz="4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BASED ON PROVEN OPENSOURCE FEDIVERSE PROJECTS 	(+60,000,000 users today)</a:t>
            </a:r>
            <a:endParaRPr sz="28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978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3027725" y="216800"/>
            <a:ext cx="32655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88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GRAPHENE OS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2964000" y="2332800"/>
            <a:ext cx="58272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The private and secure mobile operating system with Android app compatibility. </a:t>
            </a:r>
            <a:b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en" sz="6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Developed as a non-profit open source project.</a:t>
            </a:r>
            <a:endParaRPr sz="11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ThreeFold provides the Ourverse Application Platform </a:t>
            </a: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running</a:t>
            </a: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 on top of </a:t>
            </a:r>
            <a:b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the decentralized ThreeFold Grid. Have access to a full sovereign private internet life.</a:t>
            </a:r>
            <a:endParaRPr sz="11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No Google Apps or Play services inside. </a:t>
            </a:r>
            <a:b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It's possible to install android apps via our sandboxed Google Play compatibility layer. </a:t>
            </a:r>
            <a:b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en" sz="11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28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BE </a:t>
            </a:r>
            <a:r>
              <a:rPr b="1" lang="en" sz="28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en" sz="2800">
                <a:solidFill>
                  <a:schemeClr val="lt1"/>
                </a:solidFill>
                <a:highlight>
                  <a:srgbClr val="121212"/>
                </a:highlight>
                <a:latin typeface="Lato"/>
                <a:ea typeface="Lato"/>
                <a:cs typeface="Lato"/>
                <a:sym typeface="Lato"/>
              </a:rPr>
              <a:t> INTERNET</a:t>
            </a:r>
            <a:endParaRPr sz="2800">
              <a:solidFill>
                <a:schemeClr val="lt1"/>
              </a:solidFill>
              <a:highlight>
                <a:srgbClr val="12121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37714" l="0" r="0" t="0"/>
          <a:stretch/>
        </p:blipFill>
        <p:spPr>
          <a:xfrm>
            <a:off x="465625" y="437825"/>
            <a:ext cx="8009073" cy="10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1115350" y="534850"/>
            <a:ext cx="50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Y</a:t>
            </a:r>
            <a:endParaRPr sz="3400"/>
          </a:p>
        </p:txBody>
      </p:sp>
      <p:sp>
        <p:nvSpPr>
          <p:cNvPr id="214" name="Google Shape;214;p30"/>
          <p:cNvSpPr txBox="1"/>
          <p:nvPr/>
        </p:nvSpPr>
        <p:spPr>
          <a:xfrm>
            <a:off x="3711975" y="489700"/>
            <a:ext cx="50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</a:t>
            </a:r>
            <a:endParaRPr sz="3400"/>
          </a:p>
        </p:txBody>
      </p:sp>
      <p:sp>
        <p:nvSpPr>
          <p:cNvPr id="215" name="Google Shape;215;p30"/>
          <p:cNvSpPr txBox="1"/>
          <p:nvPr/>
        </p:nvSpPr>
        <p:spPr>
          <a:xfrm>
            <a:off x="6244525" y="519800"/>
            <a:ext cx="50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</a:t>
            </a:r>
            <a:endParaRPr sz="3400"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225" y="1588100"/>
            <a:ext cx="6563839" cy="11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225" y="3257425"/>
            <a:ext cx="6801299" cy="1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225" y="2454300"/>
            <a:ext cx="7047276" cy="8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996225" y="693400"/>
            <a:ext cx="33279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88">
                <a:latin typeface="Lato"/>
                <a:ea typeface="Lato"/>
                <a:cs typeface="Lato"/>
                <a:sym typeface="Lato"/>
              </a:rPr>
              <a:t>SECURE EVERY CLICK</a:t>
            </a:r>
            <a:endParaRPr b="1" sz="25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8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3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054425" y="2688525"/>
            <a:ext cx="29664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Every inch of every application is fully encrypted o</a:t>
            </a: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n the OurPhone.  Have no</a:t>
            </a:r>
            <a:r>
              <a:rPr lang="en" sz="1700">
                <a:latin typeface="Lato Light"/>
                <a:ea typeface="Lato Light"/>
                <a:cs typeface="Lato Light"/>
                <a:sym typeface="Lato Light"/>
              </a:rPr>
              <a:t> concerns about your data being manipulated or stolen.</a:t>
            </a:r>
            <a:endParaRPr b="1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725" y="457200"/>
            <a:ext cx="4515078" cy="434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7801" y="4320000"/>
            <a:ext cx="881050" cy="64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3255300" y="3243231"/>
            <a:ext cx="2633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QUANTUM SAFE STORAGE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284700" y="3526718"/>
            <a:ext cx="257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When you subscribe to the OurPhone applications, you automatically receive gigantic decentralized storage space.</a:t>
            </a:r>
            <a:endParaRPr b="1" sz="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150900" y="3243231"/>
            <a:ext cx="2633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FULLY LOADED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180300" y="3526718"/>
            <a:ext cx="257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The OurPhone already comes with numerous applications and more are becoming available very soon.</a:t>
            </a:r>
            <a:endParaRPr b="1" sz="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700" y="995550"/>
            <a:ext cx="1588600" cy="20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225" y="971100"/>
            <a:ext cx="1418750" cy="19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317" y="904891"/>
            <a:ext cx="1450366" cy="195621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97800" y="3247106"/>
            <a:ext cx="2633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OWN YOUR DATA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27200" y="3530593"/>
            <a:ext cx="257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Only you are the sole owner of your </a:t>
            </a:r>
            <a:br>
              <a:rPr lang="en" sz="10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data and not large tech companies.</a:t>
            </a:r>
            <a:endParaRPr b="1" sz="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636" y="1040275"/>
            <a:ext cx="1454318" cy="19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032" y="1040275"/>
            <a:ext cx="1126306" cy="190483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255300" y="3243231"/>
            <a:ext cx="2633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ACCESS EDGE COMPUTING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3255300" y="3526718"/>
            <a:ext cx="257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Experience unparalleled speeds </a:t>
            </a:r>
            <a:br>
              <a:rPr lang="en" sz="10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due to the latest edge cloud technology.</a:t>
            </a:r>
            <a:endParaRPr b="1" sz="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6150900" y="3090831"/>
            <a:ext cx="2633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PLANETARY SECURE CONNECTIONS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150900" y="3526718"/>
            <a:ext cx="257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Any transfer of data or communication between parties is completely </a:t>
            </a:r>
            <a:br>
              <a:rPr lang="en" sz="10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private and fully secure.</a:t>
            </a:r>
            <a:endParaRPr b="1" sz="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59700" y="3243231"/>
            <a:ext cx="2633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DECENTRALIZED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59700" y="3526718"/>
            <a:ext cx="257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Every application on the OurPhone </a:t>
            </a:r>
            <a:br>
              <a:rPr lang="en" sz="10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is hosted on a decentralized network.</a:t>
            </a:r>
            <a:endParaRPr b="1" sz="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5">
            <a:alphaModFix/>
          </a:blip>
          <a:srcRect b="8122" l="25827" r="18002" t="0"/>
          <a:stretch/>
        </p:blipFill>
        <p:spPr>
          <a:xfrm>
            <a:off x="827581" y="740254"/>
            <a:ext cx="1914826" cy="21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514600"/>
            <a:ext cx="8114575" cy="1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854175" y="564950"/>
            <a:ext cx="35502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88">
                <a:latin typeface="Lato"/>
                <a:ea typeface="Lato"/>
                <a:cs typeface="Lato"/>
                <a:sym typeface="Lato"/>
              </a:rPr>
              <a:t>FULLY SECURE &amp; PRIVATE APPS</a:t>
            </a:r>
            <a:endParaRPr b="1" sz="25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8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3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320719" y="1414293"/>
            <a:ext cx="257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 Light"/>
                <a:ea typeface="Lato Light"/>
                <a:cs typeface="Lato Light"/>
                <a:sym typeface="Lato Light"/>
              </a:rPr>
              <a:t>An abundance of features and applications are available to you.</a:t>
            </a:r>
            <a:endParaRPr b="1" sz="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2854175" y="564950"/>
            <a:ext cx="35502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88">
                <a:latin typeface="Lato"/>
                <a:ea typeface="Lato"/>
                <a:cs typeface="Lato"/>
                <a:sym typeface="Lato"/>
              </a:rPr>
              <a:t>POWERED BY THREEFOLD </a:t>
            </a:r>
            <a:endParaRPr b="1" sz="25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8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3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8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2527250" y="1414300"/>
            <a:ext cx="429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 Light"/>
                <a:ea typeface="Lato Light"/>
                <a:cs typeface="Lato Light"/>
                <a:sym typeface="Lato Light"/>
              </a:rPr>
              <a:t>The world’s largest decentralized network by ThreeFold allows  every application on the OurPhone to attain a level of security and privacy never seen before.</a:t>
            </a:r>
            <a:endParaRPr b="1" sz="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23389" l="0" r="0" t="-23390"/>
          <a:stretch/>
        </p:blipFill>
        <p:spPr>
          <a:xfrm>
            <a:off x="-27913" y="2021145"/>
            <a:ext cx="9199826" cy="31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053075" y="4507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https://www.threefold.io/</a:t>
            </a:r>
            <a:endParaRPr b="1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801" y="4320000"/>
            <a:ext cx="881050" cy="64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08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5696426" y="844825"/>
            <a:ext cx="3567300" cy="28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Based on Google Pixel 6a, 7 and 7 Pro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Super p</a:t>
            </a: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owerful hardware platform.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Graphene OS (Android without Google)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ThreeFold Quantum Safe Storage System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ThreeFold Planetary network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ThreeFold Edge Compute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OurVerse Platform (federated alternatives on twitter, whatsapp, zoom, facebook, youtube, soundcloud, protonmail, …) 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FreeFlow Twin (digital twin technology)</a:t>
            </a:r>
            <a:br>
              <a:rPr lang="en" sz="1200">
                <a:latin typeface="Lato Light"/>
                <a:ea typeface="Lato Light"/>
                <a:cs typeface="Lato Light"/>
                <a:sym typeface="Lato Light"/>
              </a:rPr>
            </a:b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Secure compatibility layer with </a:t>
            </a:r>
            <a:br>
              <a:rPr lang="en" sz="120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Android apps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5540525" y="346400"/>
            <a:ext cx="32655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88">
                <a:latin typeface="Lato"/>
                <a:ea typeface="Lato"/>
                <a:cs typeface="Lato"/>
                <a:sym typeface="Lato"/>
              </a:rPr>
              <a:t>OUR</a:t>
            </a:r>
            <a:r>
              <a:rPr lang="en" sz="2988">
                <a:latin typeface="Lato"/>
                <a:ea typeface="Lato"/>
                <a:cs typeface="Lato"/>
                <a:sym typeface="Lato"/>
              </a:rPr>
              <a:t>PHONE</a:t>
            </a:r>
            <a:endParaRPr sz="1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801" y="4320000"/>
            <a:ext cx="881050" cy="64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DC5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469400" y="2072075"/>
            <a:ext cx="47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Matte enclosure made from 100% recycled aluminum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2673325" y="4161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 brighter outdoors, </a:t>
            </a:r>
            <a:br>
              <a:rPr lang="en"/>
            </a:br>
            <a:r>
              <a:rPr lang="en"/>
              <a:t>even in sunlight</a:t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6029000" y="3761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and responsive display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801" y="4320000"/>
            <a:ext cx="881050" cy="64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50" y="369246"/>
            <a:ext cx="4120350" cy="170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75" y="2853875"/>
            <a:ext cx="2322229" cy="18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3325" y="304800"/>
            <a:ext cx="2767484" cy="345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11559" t="0"/>
          <a:stretch/>
        </p:blipFill>
        <p:spPr>
          <a:xfrm>
            <a:off x="1240550" y="3564747"/>
            <a:ext cx="7235599" cy="149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4">
            <a:alphaModFix/>
          </a:blip>
          <a:srcRect b="0" l="0" r="14449" t="0"/>
          <a:stretch/>
        </p:blipFill>
        <p:spPr>
          <a:xfrm>
            <a:off x="1267500" y="2500525"/>
            <a:ext cx="6999578" cy="110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89" y="832575"/>
            <a:ext cx="7807201" cy="1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886250" y="1232300"/>
            <a:ext cx="50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Y</a:t>
            </a:r>
            <a:endParaRPr sz="3400"/>
          </a:p>
        </p:txBody>
      </p:sp>
      <p:sp>
        <p:nvSpPr>
          <p:cNvPr id="136" name="Google Shape;136;p21"/>
          <p:cNvSpPr txBox="1"/>
          <p:nvPr/>
        </p:nvSpPr>
        <p:spPr>
          <a:xfrm>
            <a:off x="3641588" y="1232300"/>
            <a:ext cx="50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</a:t>
            </a:r>
            <a:endParaRPr sz="3400"/>
          </a:p>
        </p:txBody>
      </p:sp>
      <p:sp>
        <p:nvSpPr>
          <p:cNvPr id="137" name="Google Shape;137;p21"/>
          <p:cNvSpPr txBox="1"/>
          <p:nvPr/>
        </p:nvSpPr>
        <p:spPr>
          <a:xfrm>
            <a:off x="5931000" y="1232300"/>
            <a:ext cx="50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</a:t>
            </a:r>
            <a:endParaRPr sz="3400"/>
          </a:p>
        </p:txBody>
      </p:sp>
      <p:sp>
        <p:nvSpPr>
          <p:cNvPr id="138" name="Google Shape;138;p21"/>
          <p:cNvSpPr txBox="1"/>
          <p:nvPr/>
        </p:nvSpPr>
        <p:spPr>
          <a:xfrm>
            <a:off x="3103850" y="189650"/>
            <a:ext cx="264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Lato"/>
                <a:ea typeface="Lato"/>
                <a:cs typeface="Lato"/>
                <a:sym typeface="Lato"/>
              </a:rPr>
              <a:t>OUR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PHONE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